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18"/>
  </p:notesMasterIdLst>
  <p:sldIdLst>
    <p:sldId id="256" r:id="rId5"/>
    <p:sldId id="297" r:id="rId6"/>
    <p:sldId id="300" r:id="rId7"/>
    <p:sldId id="298" r:id="rId8"/>
    <p:sldId id="294" r:id="rId9"/>
    <p:sldId id="293" r:id="rId10"/>
    <p:sldId id="290" r:id="rId11"/>
    <p:sldId id="273" r:id="rId12"/>
    <p:sldId id="279" r:id="rId13"/>
    <p:sldId id="301" r:id="rId14"/>
    <p:sldId id="302" r:id="rId15"/>
    <p:sldId id="303" r:id="rId16"/>
    <p:sldId id="304" r:id="rId17"/>
  </p:sldIdLst>
  <p:sldSz cx="9144000" cy="6858000" type="screen4x3"/>
  <p:notesSz cx="6858000" cy="9144000"/>
  <p:custDataLst>
    <p:tags r:id="rId19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726"/>
    <a:srgbClr val="F8F8F8"/>
    <a:srgbClr val="FFA376"/>
    <a:srgbClr val="4E4E4E"/>
    <a:srgbClr val="696969"/>
    <a:srgbClr val="686868"/>
    <a:srgbClr val="800080"/>
    <a:srgbClr val="0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VRtidt" TargetMode="External"/><Relationship Id="rId2" Type="http://schemas.openxmlformats.org/officeDocument/2006/relationships/hyperlink" Target="https://goo.gl/jBryjq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oaAMS6" TargetMode="External"/><Relationship Id="rId4" Type="http://schemas.openxmlformats.org/officeDocument/2006/relationships/hyperlink" Target="https://goo.gl/1C2BL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hyperlink" Target="https://en.wikipedia.org/wiki/Kernel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://hunch.net/~coms-4771/quinlan.pdf" TargetMode="Externa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</a:t>
            </a:r>
            <a:r>
              <a:rPr lang="en-GB" dirty="0" smtClean="0"/>
              <a:t>June 7</a:t>
            </a:r>
            <a:r>
              <a:rPr lang="en-GB" baseline="30000" dirty="0" smtClean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</a:t>
            </a:r>
            <a:r>
              <a:rPr lang="en-GB" dirty="0" smtClean="0"/>
              <a:t>Learning: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How do we measure model performance?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Learning: model performance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5832000" y="5334692"/>
            <a:ext cx="3378681" cy="821701"/>
            <a:chOff x="5832000" y="2850293"/>
            <a:chExt cx="337868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5832000" y="2850293"/>
              <a:ext cx="319794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2_2_ModelPerformance.ipynb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5259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How do we select the best model?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Learning: model selection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5832000" y="5334692"/>
            <a:ext cx="3378681" cy="821701"/>
            <a:chOff x="5832000" y="2850293"/>
            <a:chExt cx="337868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5832000" y="2850293"/>
              <a:ext cx="319794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2_3_ModelSelection.ipynb</a:t>
              </a:r>
              <a:endParaRPr lang="en-GB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7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How do we tune the </a:t>
            </a:r>
            <a:r>
              <a:rPr lang="en-GB" dirty="0" err="1" smtClean="0"/>
              <a:t>hyperparameters</a:t>
            </a:r>
            <a:r>
              <a:rPr lang="en-GB" dirty="0" smtClean="0"/>
              <a:t>?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Learning: </a:t>
            </a:r>
            <a:r>
              <a:rPr lang="en-GB" dirty="0" err="1" smtClean="0"/>
              <a:t>hyperparameter</a:t>
            </a:r>
            <a:r>
              <a:rPr lang="en-GB" dirty="0" smtClean="0"/>
              <a:t> tuning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4934310" y="5334692"/>
            <a:ext cx="4276371" cy="821701"/>
            <a:chOff x="4934310" y="2850293"/>
            <a:chExt cx="427637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2_4_HyperparameterOptimization.ipynb</a:t>
              </a:r>
              <a:endParaRPr lang="en-GB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27109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 smtClean="0"/>
              <a:t>Let's try our hand at some Credit Card Fraud detection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Let's give it all a try!</a:t>
            </a:r>
            <a:endParaRPr lang="en-GB" dirty="0"/>
          </a:p>
        </p:txBody>
      </p:sp>
      <p:grpSp>
        <p:nvGrpSpPr>
          <p:cNvPr id="15" name="Group 14"/>
          <p:cNvGrpSpPr/>
          <p:nvPr/>
        </p:nvGrpSpPr>
        <p:grpSpPr>
          <a:xfrm>
            <a:off x="4934310" y="5334692"/>
            <a:ext cx="4276371" cy="821701"/>
            <a:chOff x="4934310" y="2850293"/>
            <a:chExt cx="4276371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4934310" y="2850293"/>
              <a:ext cx="4095640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GB" dirty="0" smtClean="0">
                  <a:solidFill>
                    <a:schemeClr val="tx1"/>
                  </a:solidFill>
                </a:rPr>
                <a:t>Hands on the code!</a:t>
              </a:r>
            </a:p>
            <a:p>
              <a:r>
                <a:rPr lang="en-GB" b="1" u="sng" dirty="0" smtClean="0">
                  <a:solidFill>
                    <a:srgbClr val="F37726"/>
                  </a:solidFill>
                </a:rPr>
                <a:t>2_5_CreditCardFraud.ipynb</a:t>
              </a:r>
              <a:endParaRPr lang="en-GB" b="1" u="sng" dirty="0" smtClean="0">
                <a:solidFill>
                  <a:srgbClr val="F37726"/>
                </a:solidFill>
              </a:endParaRP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105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While we start talking, let's get the systems up and running: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If you followed the instructions and want to run </a:t>
            </a:r>
            <a:r>
              <a:rPr lang="en-US" dirty="0" err="1" smtClean="0"/>
              <a:t>Jupyter</a:t>
            </a:r>
            <a:r>
              <a:rPr lang="en-US" dirty="0" smtClean="0"/>
              <a:t> Notebooks </a:t>
            </a:r>
            <a:r>
              <a:rPr lang="en-US" b="1" dirty="0" smtClean="0"/>
              <a:t>locally</a:t>
            </a:r>
            <a:r>
              <a:rPr lang="en-US" dirty="0" smtClean="0"/>
              <a:t>, please download the zip file </a:t>
            </a:r>
            <a:r>
              <a:rPr lang="en-US" dirty="0"/>
              <a:t>with today's notebooks at </a:t>
            </a:r>
            <a:r>
              <a:rPr lang="en-US" u="sng" dirty="0" smtClean="0"/>
              <a:t>one of these two links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180975" indent="0">
              <a:buNone/>
            </a:pPr>
            <a:endParaRPr lang="en-US" dirty="0" smtClean="0"/>
          </a:p>
          <a:p>
            <a:pPr marL="180975" indent="0" algn="ctr">
              <a:buNone/>
            </a:pPr>
            <a:r>
              <a:rPr lang="en-US" b="1" dirty="0" smtClean="0"/>
              <a:t>OR</a:t>
            </a:r>
          </a:p>
          <a:p>
            <a:pPr marL="180975" indent="0">
              <a:buNone/>
            </a:pPr>
            <a:endParaRPr lang="en-US" dirty="0" smtClean="0"/>
          </a:p>
          <a:p>
            <a:pPr marL="180975" indent="0">
              <a:buNone/>
            </a:pPr>
            <a:endParaRPr lang="en-US" dirty="0" smtClean="0"/>
          </a:p>
          <a:p>
            <a:r>
              <a:rPr lang="en-US" dirty="0" smtClean="0"/>
              <a:t>If you want to follow the lessons </a:t>
            </a:r>
            <a:r>
              <a:rPr lang="en-US" b="1" dirty="0" smtClean="0"/>
              <a:t>online</a:t>
            </a:r>
            <a:r>
              <a:rPr lang="en-US" dirty="0" smtClean="0"/>
              <a:t> please follow </a:t>
            </a:r>
            <a:r>
              <a:rPr lang="en-US" u="sng" dirty="0" smtClean="0"/>
              <a:t>one of these links</a:t>
            </a:r>
            <a:endParaRPr lang="en-US" u="sng" dirty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3176"/>
              </p:ext>
            </p:extLst>
          </p:nvPr>
        </p:nvGraphicFramePr>
        <p:xfrm>
          <a:off x="719998" y="2828793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hlinkClick r:id="rId2"/>
                        </a:rPr>
                        <a:t>goo.gl/</a:t>
                      </a:r>
                      <a:r>
                        <a:rPr lang="en-US" sz="2800" dirty="0" err="1" smtClean="0">
                          <a:hlinkClick r:id="rId2"/>
                        </a:rPr>
                        <a:t>jBryjq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hlinkClick r:id="rId3"/>
                        </a:rPr>
                        <a:t>goo.gl/</a:t>
                      </a:r>
                      <a:r>
                        <a:rPr lang="en-US" sz="2800" dirty="0" err="1" smtClean="0">
                          <a:hlinkClick r:id="rId3"/>
                        </a:rPr>
                        <a:t>VRtidt</a:t>
                      </a:r>
                      <a:endParaRPr lang="en-US" sz="2800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456428"/>
              </p:ext>
            </p:extLst>
          </p:nvPr>
        </p:nvGraphicFramePr>
        <p:xfrm>
          <a:off x="719999" y="5172345"/>
          <a:ext cx="7704002" cy="518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2001"/>
                <a:gridCol w="385200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4"/>
                        </a:rPr>
                        <a:t>goo.gl/1C2BLi</a:t>
                      </a:r>
                      <a:endParaRPr lang="en-GB" sz="2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74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hlinkClick r:id="rId5"/>
                        </a:rPr>
                        <a:t>goo.gl/oaAMS6</a:t>
                      </a:r>
                      <a:endParaRPr lang="en-GB" sz="2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1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791" r="71" b="1499"/>
          <a:stretch/>
        </p:blipFill>
        <p:spPr bwMode="auto">
          <a:xfrm>
            <a:off x="972000" y="1742544"/>
            <a:ext cx="7200000" cy="403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For any questions you have today, please join us on sli.do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and thanks for being here!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977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b="1" dirty="0" smtClean="0"/>
              <a:t>Session 1: Introduction </a:t>
            </a:r>
            <a:r>
              <a:rPr lang="en-US" b="1" dirty="0"/>
              <a:t>to Machine </a:t>
            </a:r>
            <a:r>
              <a:rPr lang="en-US" b="1" dirty="0" smtClean="0"/>
              <a:t>Learning</a:t>
            </a:r>
          </a:p>
          <a:p>
            <a:pPr lvl="1">
              <a:buClrTx/>
            </a:pPr>
            <a:r>
              <a:rPr lang="en-US" dirty="0" smtClean="0"/>
              <a:t>an introduction to Machine Learning</a:t>
            </a:r>
          </a:p>
          <a:p>
            <a:pPr lvl="1">
              <a:buClrTx/>
            </a:pPr>
            <a:r>
              <a:rPr lang="en-US" dirty="0" smtClean="0"/>
              <a:t>an introduction to the necessary R tools</a:t>
            </a:r>
          </a:p>
          <a:p>
            <a:pPr lvl="1">
              <a:buClrTx/>
            </a:pPr>
            <a:r>
              <a:rPr lang="en-US" dirty="0" smtClean="0"/>
              <a:t>some Machine Learning </a:t>
            </a:r>
            <a:r>
              <a:rPr lang="en-US" dirty="0"/>
              <a:t>algorithms and </a:t>
            </a:r>
            <a:r>
              <a:rPr lang="en-US" dirty="0" smtClean="0"/>
              <a:t>models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code – hands on!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</a:t>
            </a:r>
            <a:r>
              <a:rPr lang="en-US" b="1" dirty="0" smtClean="0"/>
              <a:t>2: </a:t>
            </a:r>
            <a:r>
              <a:rPr lang="en-US" b="1" dirty="0"/>
              <a:t>Model Selection and Validation</a:t>
            </a:r>
          </a:p>
          <a:p>
            <a:pPr lvl="1">
              <a:buClrTx/>
            </a:pPr>
            <a:r>
              <a:rPr lang="en-US" dirty="0" smtClean="0"/>
              <a:t>more </a:t>
            </a:r>
            <a:r>
              <a:rPr lang="en-US" dirty="0"/>
              <a:t>Machine Learning </a:t>
            </a:r>
            <a:r>
              <a:rPr lang="en-US" dirty="0" smtClean="0"/>
              <a:t>models</a:t>
            </a:r>
          </a:p>
          <a:p>
            <a:pPr lvl="1">
              <a:buClrTx/>
            </a:pPr>
            <a:r>
              <a:rPr lang="en-US" dirty="0" smtClean="0"/>
              <a:t>Model Selection </a:t>
            </a:r>
            <a:r>
              <a:rPr lang="en-US" dirty="0"/>
              <a:t>and </a:t>
            </a:r>
            <a:r>
              <a:rPr lang="en-US" dirty="0" smtClean="0"/>
              <a:t>Validation</a:t>
            </a:r>
          </a:p>
          <a:p>
            <a:pPr lvl="1">
              <a:buClrTx/>
            </a:pPr>
            <a:r>
              <a:rPr lang="en-US" dirty="0" smtClean="0"/>
              <a:t>Model Training Strategies </a:t>
            </a:r>
            <a:r>
              <a:rPr lang="en-US" dirty="0"/>
              <a:t>and </a:t>
            </a:r>
            <a:r>
              <a:rPr lang="en-US" dirty="0" err="1" smtClean="0"/>
              <a:t>Hyperparameter</a:t>
            </a:r>
            <a:r>
              <a:rPr lang="en-US" dirty="0" smtClean="0"/>
              <a:t> Tuning</a:t>
            </a:r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</a:t>
            </a:r>
            <a:r>
              <a:rPr lang="en-US" dirty="0" smtClean="0"/>
              <a:t>!</a:t>
            </a:r>
          </a:p>
          <a:p>
            <a:pPr lvl="1">
              <a:buClrTx/>
            </a:pPr>
            <a:endParaRPr lang="en-US" dirty="0"/>
          </a:p>
          <a:p>
            <a:r>
              <a:rPr lang="en-US" b="1" dirty="0"/>
              <a:t>Session 3</a:t>
            </a:r>
            <a:r>
              <a:rPr lang="en-US" b="1" dirty="0" smtClean="0"/>
              <a:t>: Neural Networks</a:t>
            </a:r>
          </a:p>
          <a:p>
            <a:pPr lvl="1">
              <a:buClrTx/>
            </a:pPr>
            <a:r>
              <a:rPr lang="en-US" dirty="0" smtClean="0"/>
              <a:t>an introduction to Neural </a:t>
            </a:r>
            <a:r>
              <a:rPr lang="en-US" dirty="0"/>
              <a:t>Networks (w/ code, hands on</a:t>
            </a:r>
            <a:r>
              <a:rPr lang="en-US" dirty="0" smtClean="0"/>
              <a:t>!)</a:t>
            </a:r>
          </a:p>
          <a:p>
            <a:pPr lvl="1">
              <a:buClrTx/>
            </a:pPr>
            <a:r>
              <a:rPr lang="en-US" dirty="0" smtClean="0"/>
              <a:t>some Deep Learning examples</a:t>
            </a:r>
            <a:endParaRPr lang="en-US" dirty="0"/>
          </a:p>
          <a:p>
            <a:pPr marL="630238" lvl="1" indent="0">
              <a:buClrTx/>
              <a:buNone/>
            </a:pPr>
            <a:r>
              <a:rPr lang="en-US" dirty="0" smtClean="0"/>
              <a:t>…with </a:t>
            </a:r>
            <a:r>
              <a:rPr lang="en-US" dirty="0"/>
              <a:t>code – hands on!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GB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469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6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0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4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8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9" dur="indefinite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1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2" dur="indefinite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4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5" dur="indefinite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7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8" dur="indefinite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0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1" dur="indefinite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44"/>
          <p:cNvSpPr>
            <a:spLocks noGrp="1"/>
          </p:cNvSpPr>
          <p:nvPr>
            <p:ph sz="quarter" idx="15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One of the most famous models: the </a:t>
            </a:r>
            <a:r>
              <a:rPr lang="en-US" b="1" dirty="0"/>
              <a:t>Support Vector Machine</a:t>
            </a:r>
            <a:r>
              <a:rPr lang="en-US" dirty="0"/>
              <a:t> (SVM)</a:t>
            </a:r>
          </a:p>
          <a:p>
            <a:endParaRPr lang="en-US" dirty="0"/>
          </a:p>
          <a:p>
            <a:pPr lvl="1"/>
            <a:r>
              <a:rPr lang="en-US" dirty="0"/>
              <a:t>Find the best </a:t>
            </a:r>
            <a:r>
              <a:rPr lang="en-US" b="1" dirty="0"/>
              <a:t>class-separating</a:t>
            </a:r>
          </a:p>
          <a:p>
            <a:pPr marL="628650" lvl="1" indent="0">
              <a:buNone/>
            </a:pPr>
            <a:r>
              <a:rPr lang="en-US" b="1" dirty="0"/>
              <a:t>hyperplane</a:t>
            </a:r>
            <a:r>
              <a:rPr lang="en-US" dirty="0"/>
              <a:t> in a d-dimensional space</a:t>
            </a:r>
          </a:p>
          <a:p>
            <a:pPr marL="1366837" lvl="2" indent="-285750"/>
            <a:r>
              <a:rPr lang="en-US" sz="1200" dirty="0"/>
              <a:t>Hard</a:t>
            </a:r>
            <a:r>
              <a:rPr lang="en-US" sz="1200" b="1" dirty="0"/>
              <a:t> </a:t>
            </a:r>
            <a:r>
              <a:rPr lang="en-US" sz="1200" dirty="0" smtClean="0"/>
              <a:t>margin</a:t>
            </a:r>
            <a:r>
              <a:rPr lang="en-US" sz="1200" baseline="30000" dirty="0" smtClean="0"/>
              <a:t>1</a:t>
            </a:r>
            <a:endParaRPr lang="en-US" sz="1200" dirty="0"/>
          </a:p>
          <a:p>
            <a:pPr marL="1366837" lvl="2" indent="-285750"/>
            <a:r>
              <a:rPr lang="en-US" sz="1200" b="1" dirty="0"/>
              <a:t>Soft </a:t>
            </a:r>
            <a:r>
              <a:rPr lang="en-US" sz="1200" dirty="0"/>
              <a:t>margin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It can be shown that equation of the</a:t>
            </a:r>
          </a:p>
          <a:p>
            <a:pPr marL="628650" lvl="1" indent="0">
              <a:buNone/>
            </a:pPr>
            <a:r>
              <a:rPr lang="en-US" dirty="0"/>
              <a:t>hyperplane is solely determined by</a:t>
            </a:r>
          </a:p>
          <a:p>
            <a:pPr marL="628650" lvl="1" indent="0">
              <a:buNone/>
            </a:pPr>
            <a:r>
              <a:rPr lang="en-US" dirty="0"/>
              <a:t>the </a:t>
            </a:r>
            <a:r>
              <a:rPr lang="en-US" b="1" dirty="0"/>
              <a:t>support vectors</a:t>
            </a:r>
            <a:r>
              <a:rPr lang="en-US" dirty="0"/>
              <a:t>, i.e. the points</a:t>
            </a:r>
          </a:p>
          <a:p>
            <a:pPr marL="628650" lvl="1" indent="0">
              <a:buNone/>
            </a:pPr>
            <a:r>
              <a:rPr lang="en-US" dirty="0"/>
              <a:t>the closest to such hyperplane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GB" dirty="0"/>
              <a:t>If the observations are not linearly </a:t>
            </a:r>
          </a:p>
          <a:p>
            <a:pPr marL="457200" lvl="1" indent="0">
              <a:buNone/>
            </a:pPr>
            <a:r>
              <a:rPr lang="en-GB" dirty="0"/>
              <a:t>    separable in the n-dimensional space</a:t>
            </a:r>
          </a:p>
          <a:p>
            <a:pPr marL="457200" lvl="1" indent="0">
              <a:buNone/>
            </a:pPr>
            <a:r>
              <a:rPr lang="en-GB" dirty="0"/>
              <a:t>    of the features…</a:t>
            </a:r>
          </a:p>
          <a:p>
            <a:pPr lvl="2"/>
            <a:r>
              <a:rPr lang="en-GB" sz="1300" dirty="0"/>
              <a:t>Let’s try a higher dimensional space!</a:t>
            </a:r>
          </a:p>
          <a:p>
            <a:pPr lvl="2"/>
            <a:r>
              <a:rPr lang="en-GB" sz="1300" dirty="0"/>
              <a:t>Isn’t this computationally expensive?</a:t>
            </a:r>
          </a:p>
          <a:p>
            <a:pPr lvl="2"/>
            <a:r>
              <a:rPr lang="en-GB" sz="1300" dirty="0"/>
              <a:t>Not with the </a:t>
            </a:r>
            <a:r>
              <a:rPr lang="en-GB" sz="1300" b="1" dirty="0"/>
              <a:t>kernel trick</a:t>
            </a:r>
            <a:r>
              <a:rPr lang="en-GB" sz="1300" b="1" baseline="30000" dirty="0"/>
              <a:t>2</a:t>
            </a:r>
          </a:p>
          <a:p>
            <a:pPr marL="628650" lvl="1" indent="0">
              <a:buNone/>
            </a:pP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b="1" dirty="0"/>
              <a:t>kernel</a:t>
            </a:r>
            <a:r>
              <a:rPr lang="en-US" dirty="0"/>
              <a:t> can be</a:t>
            </a:r>
          </a:p>
          <a:p>
            <a:pPr lvl="2"/>
            <a:r>
              <a:rPr lang="en-US" sz="1300" dirty="0" smtClean="0"/>
              <a:t>Linear</a:t>
            </a:r>
          </a:p>
          <a:p>
            <a:pPr lvl="2"/>
            <a:r>
              <a:rPr lang="en-US" sz="1300" dirty="0" smtClean="0"/>
              <a:t>Polynomial</a:t>
            </a:r>
            <a:endParaRPr lang="en-US" sz="1300" dirty="0"/>
          </a:p>
          <a:p>
            <a:pPr lvl="2"/>
            <a:r>
              <a:rPr lang="en-US" sz="1300" dirty="0"/>
              <a:t>Radial</a:t>
            </a:r>
          </a:p>
          <a:p>
            <a:pPr lvl="2"/>
            <a:r>
              <a:rPr lang="en-US" sz="1300" dirty="0"/>
              <a:t>or anything</a:t>
            </a:r>
            <a:r>
              <a:rPr lang="en-US" sz="1300" baseline="30000" dirty="0"/>
              <a:t>3</a:t>
            </a:r>
            <a:r>
              <a:rPr lang="en-US" sz="1300" dirty="0"/>
              <a:t> you want it to be!</a:t>
            </a:r>
          </a:p>
          <a:p>
            <a:pPr marL="62865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baseline="30000" dirty="0"/>
              <a:t>1</a:t>
            </a:r>
            <a:r>
              <a:rPr lang="en-GB" dirty="0"/>
              <a:t> No allowance for </a:t>
            </a:r>
            <a:r>
              <a:rPr lang="en-GB" dirty="0" smtClean="0"/>
              <a:t>misclassification, this </a:t>
            </a:r>
            <a:r>
              <a:rPr lang="en-GB" dirty="0"/>
              <a:t>almost always results in </a:t>
            </a:r>
            <a:r>
              <a:rPr lang="en-GB" dirty="0" smtClean="0"/>
              <a:t>overfitting</a:t>
            </a:r>
            <a:endParaRPr lang="en-GB" dirty="0"/>
          </a:p>
          <a:p>
            <a:r>
              <a:rPr lang="en-GB" baseline="30000" dirty="0"/>
              <a:t>2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https://en.wikipedia.org/wiki/Kernel_method</a:t>
            </a:r>
            <a:endParaRPr lang="en-GB" dirty="0"/>
          </a:p>
          <a:p>
            <a:r>
              <a:rPr lang="en-GB" baseline="30000" dirty="0"/>
              <a:t>3</a:t>
            </a:r>
            <a:r>
              <a:rPr lang="en-GB" dirty="0"/>
              <a:t> There are indeed some </a:t>
            </a:r>
            <a:r>
              <a:rPr lang="en-GB" dirty="0" smtClean="0"/>
              <a:t>constraints, but </a:t>
            </a:r>
            <a:r>
              <a:rPr lang="en-GB" dirty="0"/>
              <a:t>it’s math and </a:t>
            </a:r>
            <a:r>
              <a:rPr lang="en-GB"/>
              <a:t>it’s </a:t>
            </a:r>
            <a:r>
              <a:rPr lang="en-GB" smtClean="0"/>
              <a:t>boring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Support Vector Machine (SVM)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272384" y="163981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Linear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5E2FA72-B57A-49AC-9A42-528C6EC5E18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191" t="5224" r="5093" b="8867"/>
          <a:stretch/>
        </p:blipFill>
        <p:spPr>
          <a:xfrm>
            <a:off x="4649640" y="3080820"/>
            <a:ext cx="1389358" cy="1389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A3ECC47A-146E-49C9-9F86-01A6A250D30C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194" t="5228" r="5098" b="8871"/>
          <a:stretch/>
        </p:blipFill>
        <p:spPr>
          <a:xfrm>
            <a:off x="4649640" y="1656950"/>
            <a:ext cx="1389358" cy="1389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4629EE4D-A97A-41BE-96B8-DCE9BDD976E5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11190" t="5224" r="5094" b="8867"/>
          <a:stretch/>
        </p:blipFill>
        <p:spPr>
          <a:xfrm>
            <a:off x="6073510" y="1656950"/>
            <a:ext cx="1389358" cy="1389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B94D057A-CD4F-4642-8147-C15BDF1D890E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11191" t="5224" r="5093" b="8867"/>
          <a:stretch/>
        </p:blipFill>
        <p:spPr>
          <a:xfrm>
            <a:off x="7497380" y="1656950"/>
            <a:ext cx="1389358" cy="1389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5611F6D7-1F8A-47FA-9D64-F83869F9341E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l="11191" t="5224" r="5093" b="8867"/>
          <a:stretch/>
        </p:blipFill>
        <p:spPr>
          <a:xfrm>
            <a:off x="6073510" y="3080820"/>
            <a:ext cx="1389358" cy="1389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F2E39C05-A371-4685-9CB0-60231AE0D63B}"/>
              </a:ext>
            </a:extLst>
          </p:cNvPr>
          <p:cNvPicPr>
            <a:picLocks/>
          </p:cNvPicPr>
          <p:nvPr/>
        </p:nvPicPr>
        <p:blipFill rotWithShape="1">
          <a:blip r:embed="rId8"/>
          <a:srcRect l="11190" t="5224" r="5094" b="8867"/>
          <a:stretch/>
        </p:blipFill>
        <p:spPr>
          <a:xfrm>
            <a:off x="4649640" y="4504690"/>
            <a:ext cx="1389358" cy="13896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5CF271C3-DFF3-4B9E-98E2-FA87AC453897}"/>
              </a:ext>
            </a:extLst>
          </p:cNvPr>
          <p:cNvPicPr>
            <a:picLocks/>
          </p:cNvPicPr>
          <p:nvPr/>
        </p:nvPicPr>
        <p:blipFill rotWithShape="1">
          <a:blip r:embed="rId9"/>
          <a:srcRect l="11190" t="5224" r="5094" b="8867"/>
          <a:stretch/>
        </p:blipFill>
        <p:spPr>
          <a:xfrm>
            <a:off x="6073453" y="4504690"/>
            <a:ext cx="1389358" cy="1389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6D43B864-7DB8-4859-A012-3CEC3CB84A0F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11190" t="5224" r="5094" b="8867"/>
          <a:stretch/>
        </p:blipFill>
        <p:spPr>
          <a:xfrm>
            <a:off x="7497380" y="4504690"/>
            <a:ext cx="1389358" cy="1389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079F6D9-DFB5-460A-BF4A-256B88AC74FC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11195" t="5219" r="5089" b="8872"/>
          <a:stretch/>
        </p:blipFill>
        <p:spPr>
          <a:xfrm>
            <a:off x="7497380" y="3080820"/>
            <a:ext cx="1389358" cy="13896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272065" y="306368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Polynomial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272293" y="4487555"/>
            <a:ext cx="360000" cy="14238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GB" dirty="0"/>
              <a:t>Radial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930292" y="751434"/>
            <a:ext cx="2280389" cy="821701"/>
            <a:chOff x="6930292" y="2850293"/>
            <a:chExt cx="2280389" cy="821701"/>
          </a:xfrm>
        </p:grpSpPr>
        <p:sp>
          <p:nvSpPr>
            <p:cNvPr id="23" name="Rounded Rectangle 22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1_4_svm.ipynb</a:t>
              </a:r>
            </a:p>
          </p:txBody>
        </p: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0196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635C58EA-82C3-4A37-A5B7-A0C9ABA02E2B}"/>
              </a:ext>
            </a:extLst>
          </p:cNvPr>
          <p:cNvPicPr>
            <a:picLocks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37684" y="2670923"/>
            <a:ext cx="1792800" cy="186892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26995" y="2679161"/>
            <a:ext cx="3527167" cy="3260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51137DCC-5326-4E42-8216-7634F278191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4130" y="3080450"/>
            <a:ext cx="3002400" cy="28692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11C8086-36DF-4BB5-8B29-248E398F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95" y="2679161"/>
            <a:ext cx="3273413" cy="3260839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</a:t>
            </a:r>
            <a:r>
              <a:rPr lang="it-IT" dirty="0" err="1"/>
              <a:t>Dichotomizer</a:t>
            </a:r>
            <a:r>
              <a:rPr lang="it-IT" dirty="0"/>
              <a:t> </a:t>
            </a:r>
            <a:r>
              <a:rPr lang="it-IT" dirty="0">
                <a:hlinkClick r:id="rId5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6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Another famous model: </a:t>
            </a:r>
            <a:r>
              <a:rPr lang="it-IT" b="1" dirty="0" err="1"/>
              <a:t>Decision</a:t>
            </a:r>
            <a:r>
              <a:rPr lang="it-IT" b="1" dirty="0"/>
              <a:t> </a:t>
            </a:r>
            <a:r>
              <a:rPr lang="it-IT" b="1" dirty="0" err="1"/>
              <a:t>Trees</a:t>
            </a:r>
            <a:endParaRPr lang="it-IT" b="1" dirty="0"/>
          </a:p>
          <a:p>
            <a:pPr lvl="1"/>
            <a:r>
              <a:rPr lang="en-GB" dirty="0"/>
              <a:t>Classification (or regression) models in the form of a tree structure</a:t>
            </a:r>
          </a:p>
          <a:p>
            <a:pPr lvl="1"/>
            <a:r>
              <a:rPr lang="en-GB" dirty="0"/>
              <a:t>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</a:t>
            </a:r>
          </a:p>
          <a:p>
            <a:pPr lvl="1"/>
            <a:r>
              <a:rPr lang="en-GB" dirty="0"/>
              <a:t>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</a:t>
            </a:r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2F93B5B-D837-4A3D-965C-280EF48445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5654" y="3042523"/>
            <a:ext cx="2880000" cy="28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2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Using </a:t>
            </a: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define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famous</a:t>
            </a:r>
            <a:r>
              <a:rPr lang="it-IT" dirty="0"/>
              <a:t> </a:t>
            </a:r>
            <a:r>
              <a:rPr lang="it-IT" dirty="0" err="1"/>
              <a:t>algorithm</a:t>
            </a:r>
            <a:r>
              <a:rPr lang="it-IT" dirty="0"/>
              <a:t>: </a:t>
            </a:r>
            <a:r>
              <a:rPr lang="it-IT" b="1" dirty="0"/>
              <a:t>Random </a:t>
            </a:r>
            <a:r>
              <a:rPr lang="it-IT" b="1" dirty="0" err="1"/>
              <a:t>Forest</a:t>
            </a:r>
            <a:endParaRPr lang="it-IT" b="1" dirty="0"/>
          </a:p>
          <a:p>
            <a:endParaRPr lang="it-IT" b="1" dirty="0"/>
          </a:p>
          <a:p>
            <a:pPr lvl="1"/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  <a:p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models: Decision Trees and Random Forest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7AF50B5-6C3F-4B8C-A9A9-ACBF983D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006" y="2524237"/>
            <a:ext cx="3393989" cy="334985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930292" y="5334692"/>
            <a:ext cx="2280389" cy="821701"/>
            <a:chOff x="6930292" y="2850293"/>
            <a:chExt cx="2280389" cy="821701"/>
          </a:xfrm>
        </p:grpSpPr>
        <p:sp>
          <p:nvSpPr>
            <p:cNvPr id="15" name="Rounded Rectangle 14"/>
            <p:cNvSpPr/>
            <p:nvPr/>
          </p:nvSpPr>
          <p:spPr>
            <a:xfrm>
              <a:off x="6930292" y="2850293"/>
              <a:ext cx="2099655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1_5_dt.ipynb</a:t>
              </a:r>
            </a:p>
          </p:txBody>
        </p:sp>
        <p:pic>
          <p:nvPicPr>
            <p:cNvPr id="16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4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305392\Desktop\mlTeachings\lessons\fig\plot_mode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0" y="1434516"/>
            <a:ext cx="8683200" cy="43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en-GB" dirty="0" smtClean="0"/>
              <a:t>comparison</a:t>
            </a:r>
            <a:endParaRPr lang="en-GB" dirty="0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marL="628650" lvl="2" indent="-176213"/>
            <a:r>
              <a:rPr lang="it-IT" b="1" dirty="0" err="1"/>
              <a:t>visualization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recommended</a:t>
            </a:r>
            <a:r>
              <a:rPr lang="it-IT" dirty="0"/>
              <a:t>…</a:t>
            </a:r>
          </a:p>
          <a:p>
            <a:pPr marL="452437" lvl="2" indent="0">
              <a:buNone/>
            </a:pPr>
            <a:r>
              <a:rPr lang="it-IT" dirty="0"/>
              <a:t>		…</a:t>
            </a: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  <a:p>
            <a:pPr marL="631825" lvl="2" indent="0" defTabSz="630238">
              <a:buNone/>
            </a:pPr>
            <a:r>
              <a:rPr lang="it-IT" dirty="0"/>
              <a:t>(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dimensions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time, </a:t>
            </a:r>
            <a:r>
              <a:rPr lang="it-IT" dirty="0" err="1"/>
              <a:t>though</a:t>
            </a:r>
            <a:r>
              <a:rPr lang="it-IT" dirty="0"/>
              <a:t>!)</a:t>
            </a:r>
          </a:p>
          <a:p>
            <a:endParaRPr lang="it-IT" dirty="0"/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3909820" y="3778753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3858071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3272339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u="sng"/>
          </a:p>
        </p:txBody>
      </p:sp>
      <p:pic>
        <p:nvPicPr>
          <p:cNvPr id="11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077" y="1518978"/>
            <a:ext cx="3415821" cy="1371285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6305909" y="5334692"/>
            <a:ext cx="2904772" cy="821701"/>
            <a:chOff x="6305909" y="2850293"/>
            <a:chExt cx="2904772" cy="821701"/>
          </a:xfrm>
        </p:grpSpPr>
        <p:sp>
          <p:nvSpPr>
            <p:cNvPr id="16" name="Rounded Rectangle 15"/>
            <p:cNvSpPr/>
            <p:nvPr/>
          </p:nvSpPr>
          <p:spPr>
            <a:xfrm>
              <a:off x="6305909" y="2850293"/>
              <a:ext cx="2724039" cy="6449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 err="1" smtClean="0">
                  <a:solidFill>
                    <a:schemeClr val="tx1"/>
                  </a:solidFill>
                </a:rPr>
                <a:t>Hands</a:t>
              </a:r>
              <a:r>
                <a:rPr lang="it-IT" dirty="0" smtClean="0">
                  <a:solidFill>
                    <a:schemeClr val="tx1"/>
                  </a:solidFill>
                </a:rPr>
                <a:t> on the code!</a:t>
              </a:r>
            </a:p>
            <a:p>
              <a:r>
                <a:rPr lang="it-IT" b="1" u="sng" dirty="0" smtClean="0">
                  <a:solidFill>
                    <a:srgbClr val="F37726"/>
                  </a:solidFill>
                </a:rPr>
                <a:t>2_1_BiasVariance.ipynb</a:t>
              </a:r>
            </a:p>
          </p:txBody>
        </p:sp>
        <p:pic>
          <p:nvPicPr>
            <p:cNvPr id="17" name="Picture 3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52" b="32241"/>
            <a:stretch/>
          </p:blipFill>
          <p:spPr bwMode="auto">
            <a:xfrm>
              <a:off x="8411466" y="3253945"/>
              <a:ext cx="799215" cy="4180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0" grpId="0" animBg="1"/>
      <p:bldP spid="1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D82C2DB-D42D-4D9F-A730-8F802D302C9A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621</Words>
  <Application>Microsoft Office PowerPoint</Application>
  <PresentationFormat>On-screen Show (4:3)</PresentationFormat>
  <Paragraphs>141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Blank</vt:lpstr>
      <vt:lpstr>Machine Learning:  a hands-on experience</vt:lpstr>
      <vt:lpstr>Welcome and thanks for being here!</vt:lpstr>
      <vt:lpstr>Welcome and thanks for being here!</vt:lpstr>
      <vt:lpstr>AGENDA</vt:lpstr>
      <vt:lpstr>Machine Learning models: Support Vector Machine (SVM)</vt:lpstr>
      <vt:lpstr>Machine Learning models: Decision Trees and Random Forest</vt:lpstr>
      <vt:lpstr>Machine Learning models: Decision Trees and Random Forest</vt:lpstr>
      <vt:lpstr>Machine Learning: model comparison</vt:lpstr>
      <vt:lpstr>Machine Learning: model evaluation and selection</vt:lpstr>
      <vt:lpstr>Machine Learning: model performance</vt:lpstr>
      <vt:lpstr>Machine Learning: model selection</vt:lpstr>
      <vt:lpstr>Machine Learning: hyperparameter tuning</vt:lpstr>
      <vt:lpstr>Let's give it all a try!</vt:lpstr>
    </vt:vector>
  </TitlesOfParts>
  <Company>UGIS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LUCA MAMMI</cp:lastModifiedBy>
  <cp:revision>259</cp:revision>
  <dcterms:created xsi:type="dcterms:W3CDTF">2018-03-14T13:30:48Z</dcterms:created>
  <dcterms:modified xsi:type="dcterms:W3CDTF">2018-06-04T16:31:44Z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